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5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33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39"/>
      <c:rotY val="20"/>
      <c:depthPercent val="100"/>
      <c:rAngAx val="1"/>
    </c:view3D>
    <c:floor>
      <c:thickness val="0"/>
      <c:spPr>
        <a:noFill/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12700">
          <a:solidFill>
            <a:srgbClr val="808080"/>
          </a:solidFill>
          <a:prstDash val="solid"/>
        </a:ln>
      </c:spPr>
    </c:sideWall>
    <c:backWall>
      <c:thickness val="0"/>
      <c:spPr>
        <a:noFill/>
        <a:ln w="12700">
          <a:solidFill>
            <a:srgbClr val="808080"/>
          </a:solidFill>
          <a:prstDash val="solid"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фразеологизмы</c:v>
                </c:pt>
              </c:strCache>
            </c:strRef>
          </c:tx>
          <c:spPr>
            <a:solidFill>
              <a:srgbClr val="9999FF"/>
            </a:solidFill>
            <a:ln w="8654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Sheet1!$B$1:$C$1</c:f>
              <c:strCache>
                <c:ptCount val="2"/>
                <c:pt idx="0">
                  <c:v>русский язык</c:v>
                </c:pt>
                <c:pt idx="1">
                  <c:v>французский язык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27.4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пословицы</c:v>
                </c:pt>
              </c:strCache>
            </c:strRef>
          </c:tx>
          <c:spPr>
            <a:solidFill>
              <a:srgbClr val="993366"/>
            </a:solidFill>
            <a:ln w="8654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Sheet1!$B$1:$C$1</c:f>
              <c:strCache>
                <c:ptCount val="2"/>
                <c:pt idx="0">
                  <c:v>русский язык</c:v>
                </c:pt>
                <c:pt idx="1">
                  <c:v>французский язык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30.6</c:v>
                </c:pt>
                <c:pt idx="1">
                  <c:v>38.6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31774592"/>
        <c:axId val="31776128"/>
        <c:axId val="0"/>
      </c:bar3DChart>
      <c:catAx>
        <c:axId val="31774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216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defRPr>
            </a:pPr>
            <a:endParaRPr lang="ru-RU"/>
          </a:p>
        </c:txPr>
        <c:crossAx val="317761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1776128"/>
        <c:scaling>
          <c:orientation val="minMax"/>
        </c:scaling>
        <c:delete val="0"/>
        <c:axPos val="l"/>
        <c:majorGridlines>
          <c:spPr>
            <a:ln w="2163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25400">
            <a:noFill/>
          </a:ln>
        </c:spPr>
        <c:txPr>
          <a:bodyPr rot="0" vert="horz"/>
          <a:lstStyle/>
          <a:p>
            <a:pPr>
              <a:defRPr sz="545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1774592"/>
        <c:crosses val="autoZero"/>
        <c:crossBetween val="between"/>
      </c:valAx>
      <c:spPr>
        <a:noFill/>
        <a:ln w="17308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ayout/>
      <c:overlay val="0"/>
      <c:spPr>
        <a:noFill/>
        <a:ln w="2163">
          <a:noFill/>
          <a:prstDash val="solid"/>
        </a:ln>
      </c:spPr>
      <c:txPr>
        <a:bodyPr/>
        <a:lstStyle/>
        <a:p>
          <a:pPr>
            <a:defRPr sz="1200" b="1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4">
        <a:lumMod val="20000"/>
        <a:lumOff val="80000"/>
      </a:schemeClr>
    </a:solidFill>
    <a:ln>
      <a:solidFill>
        <a:srgbClr val="002060"/>
      </a:solidFill>
    </a:ln>
  </c:spPr>
  <c:txPr>
    <a:bodyPr/>
    <a:lstStyle/>
    <a:p>
      <a:pPr>
        <a:defRPr sz="545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219209770342966E-2"/>
          <c:y val="7.3356778676347323E-2"/>
          <c:w val="0.92378079022965698"/>
          <c:h val="0.8277444867236973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чёрный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Лист1!$A$2:$A$3</c:f>
              <c:strCache>
                <c:ptCount val="2"/>
                <c:pt idx="0">
                  <c:v>русский язык</c:v>
                </c:pt>
                <c:pt idx="1">
                  <c:v>французский язык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</c:v>
                </c:pt>
                <c:pt idx="1">
                  <c:v>34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белый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русский язык</c:v>
                </c:pt>
                <c:pt idx="1">
                  <c:v>французский язык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33</c:v>
                </c:pt>
                <c:pt idx="1">
                  <c:v>71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красный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русский язык</c:v>
                </c:pt>
                <c:pt idx="1">
                  <c:v>французский язык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37</c:v>
                </c:pt>
                <c:pt idx="1">
                  <c:v>26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синий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русский язык</c:v>
                </c:pt>
                <c:pt idx="1">
                  <c:v>французский язык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10</c:v>
                </c:pt>
                <c:pt idx="1">
                  <c:v>16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серый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русский язык</c:v>
                </c:pt>
                <c:pt idx="1">
                  <c:v>французский язык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0</c:v>
                </c:pt>
                <c:pt idx="1">
                  <c:v>12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жёлтый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русский язык</c:v>
                </c:pt>
                <c:pt idx="1">
                  <c:v>французский язык</c:v>
                </c:pt>
              </c:strCache>
            </c:strRef>
          </c:cat>
          <c:val>
            <c:numRef>
              <c:f>Лист1!$G$2:$G$3</c:f>
              <c:numCache>
                <c:formatCode>General</c:formatCode>
                <c:ptCount val="2"/>
                <c:pt idx="0">
                  <c:v>15</c:v>
                </c:pt>
                <c:pt idx="1">
                  <c:v>16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розовый</c:v>
                </c:pt>
              </c:strCache>
            </c:strRef>
          </c:tx>
          <c:spPr>
            <a:solidFill>
              <a:srgbClr val="F05A4E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русский язык</c:v>
                </c:pt>
                <c:pt idx="1">
                  <c:v>французский язык</c:v>
                </c:pt>
              </c:strCache>
            </c:strRef>
          </c:cat>
          <c:val>
            <c:numRef>
              <c:f>Лист1!$H$2:$H$3</c:f>
              <c:numCache>
                <c:formatCode>General</c:formatCode>
                <c:ptCount val="2"/>
                <c:pt idx="0">
                  <c:v>4</c:v>
                </c:pt>
                <c:pt idx="1">
                  <c:v>5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зелёный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русский язык</c:v>
                </c:pt>
                <c:pt idx="1">
                  <c:v>французский язык</c:v>
                </c:pt>
              </c:strCache>
            </c:strRef>
          </c:cat>
          <c:val>
            <c:numRef>
              <c:f>Лист1!$I$2:$I$3</c:f>
              <c:numCache>
                <c:formatCode>General</c:formatCode>
                <c:ptCount val="2"/>
                <c:pt idx="0">
                  <c:v>0</c:v>
                </c:pt>
                <c:pt idx="1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2851840"/>
        <c:axId val="32853376"/>
        <c:axId val="0"/>
      </c:bar3DChart>
      <c:catAx>
        <c:axId val="328518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2853376"/>
        <c:crosses val="autoZero"/>
        <c:auto val="1"/>
        <c:lblAlgn val="ctr"/>
        <c:lblOffset val="100"/>
        <c:noMultiLvlLbl val="0"/>
      </c:catAx>
      <c:valAx>
        <c:axId val="32853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2851840"/>
        <c:crosses val="autoZero"/>
        <c:crossBetween val="between"/>
      </c:valAx>
    </c:plotArea>
    <c:plotVisOnly val="1"/>
    <c:dispBlanksAs val="gap"/>
    <c:showDLblsOverMax val="0"/>
  </c:chart>
  <c:spPr>
    <a:solidFill>
      <a:schemeClr val="accent6">
        <a:lumMod val="40000"/>
        <a:lumOff val="6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B6A74-E875-4188-BA96-C14FAD54A950}" type="datetimeFigureOut">
              <a:rPr lang="ru-RU" smtClean="0"/>
              <a:t>08.03.2016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421F3-40E9-4FD2-A9C7-ECA33E85A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870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421F3-40E9-4FD2-A9C7-ECA33E85A80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255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421F3-40E9-4FD2-A9C7-ECA33E85A80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267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421F3-40E9-4FD2-A9C7-ECA33E85A80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358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421F3-40E9-4FD2-A9C7-ECA33E85A80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777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98E7-6D79-42D3-BB75-BB3327577EA1}" type="datetimeFigureOut">
              <a:rPr lang="ru-RU" smtClean="0"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935E-0103-462C-8A1D-CA1CAE195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882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98E7-6D79-42D3-BB75-BB3327577EA1}" type="datetimeFigureOut">
              <a:rPr lang="ru-RU" smtClean="0"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935E-0103-462C-8A1D-CA1CAE195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916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98E7-6D79-42D3-BB75-BB3327577EA1}" type="datetimeFigureOut">
              <a:rPr lang="ru-RU" smtClean="0"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935E-0103-462C-8A1D-CA1CAE195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359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98E7-6D79-42D3-BB75-BB3327577EA1}" type="datetimeFigureOut">
              <a:rPr lang="ru-RU" smtClean="0"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935E-0103-462C-8A1D-CA1CAE195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000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98E7-6D79-42D3-BB75-BB3327577EA1}" type="datetimeFigureOut">
              <a:rPr lang="ru-RU" smtClean="0"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935E-0103-462C-8A1D-CA1CAE195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25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98E7-6D79-42D3-BB75-BB3327577EA1}" type="datetimeFigureOut">
              <a:rPr lang="ru-RU" smtClean="0"/>
              <a:t>08.03.2016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935E-0103-462C-8A1D-CA1CAE195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372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98E7-6D79-42D3-BB75-BB3327577EA1}" type="datetimeFigureOut">
              <a:rPr lang="ru-RU" smtClean="0"/>
              <a:t>08.03.2016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935E-0103-462C-8A1D-CA1CAE195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798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98E7-6D79-42D3-BB75-BB3327577EA1}" type="datetimeFigureOut">
              <a:rPr lang="ru-RU" smtClean="0"/>
              <a:t>08.03.2016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935E-0103-462C-8A1D-CA1CAE195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45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98E7-6D79-42D3-BB75-BB3327577EA1}" type="datetimeFigureOut">
              <a:rPr lang="ru-RU" smtClean="0"/>
              <a:t>08.03.2016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935E-0103-462C-8A1D-CA1CAE195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084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98E7-6D79-42D3-BB75-BB3327577EA1}" type="datetimeFigureOut">
              <a:rPr lang="ru-RU" smtClean="0"/>
              <a:t>08.03.2016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935E-0103-462C-8A1D-CA1CAE195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346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98E7-6D79-42D3-BB75-BB3327577EA1}" type="datetimeFigureOut">
              <a:rPr lang="ru-RU" smtClean="0"/>
              <a:t>08.03.2016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935E-0103-462C-8A1D-CA1CAE195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564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A98E7-6D79-42D3-BB75-BB3327577EA1}" type="datetimeFigureOut">
              <a:rPr lang="ru-RU" smtClean="0"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4935E-0103-462C-8A1D-CA1CAE195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595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301208"/>
            <a:ext cx="3024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Кузнецова Кристина,</a:t>
            </a:r>
          </a:p>
          <a:p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7 класса</a:t>
            </a:r>
          </a:p>
          <a:p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№8</a:t>
            </a:r>
            <a:endParaRPr lang="ru-RU" sz="2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8104" y="5302626"/>
            <a:ext cx="3509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r>
              <a:rPr lang="ru-RU" sz="20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Половинкина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О.А.,</a:t>
            </a:r>
          </a:p>
          <a:p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французского языка</a:t>
            </a:r>
          </a:p>
          <a:p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№8</a:t>
            </a:r>
            <a:endParaRPr lang="ru-RU" sz="2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628800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Фразеологизмы и пословицы </a:t>
            </a:r>
            <a:endParaRPr lang="ru-RU" sz="3600" b="1" dirty="0" smtClean="0">
              <a:solidFill>
                <a:srgbClr val="00206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600" b="1" dirty="0">
                <a:solidFill>
                  <a:srgbClr val="00206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компонентом цветообозначения</a:t>
            </a:r>
            <a:endParaRPr lang="ru-RU" sz="3600" dirty="0">
              <a:solidFill>
                <a:srgbClr val="00206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 французском и русском </a:t>
            </a:r>
            <a:r>
              <a:rPr lang="ru-RU" sz="3600" b="1" dirty="0" smtClean="0">
                <a:solidFill>
                  <a:srgbClr val="00206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языках</a:t>
            </a:r>
            <a:endParaRPr lang="ru-RU" sz="3600" dirty="0">
              <a:solidFill>
                <a:srgbClr val="00206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60648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 №8 Г.КОВРОВА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38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856984" cy="498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№3. Какое значение, передаёт цвет во фразеологизмах и пословицах</a:t>
            </a:r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552107"/>
              </p:ext>
            </p:extLst>
          </p:nvPr>
        </p:nvGraphicFramePr>
        <p:xfrm>
          <a:off x="179512" y="1196752"/>
          <a:ext cx="8856984" cy="493776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152128"/>
                <a:gridCol w="3384376"/>
                <a:gridCol w="432048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</a:t>
                      </a:r>
                      <a:endParaRPr lang="ru-RU" sz="18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18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Французский язык</a:t>
                      </a:r>
                      <a:endParaRPr lang="ru-RU" sz="18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Чёрный</a:t>
                      </a:r>
                      <a:endParaRPr lang="ru-RU" sz="1800" b="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Ассоциируется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 страхом, гневом и депрессией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черная неблагодарность»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чернее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тучи»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Черный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ассоциируются с роскошной жизнью, однако сохранил негативное отношение:</a:t>
                      </a:r>
                    </a:p>
                    <a:p>
                      <a:pPr marL="215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mouton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noir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(«черный баран») – человек, сильно выделяющийся среди других, белая ворона по-русски.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Красный</a:t>
                      </a:r>
                      <a:endParaRPr lang="ru-RU" sz="18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красивое,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символизирует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радость,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любовь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 а с другой стороны - вражду, месть, войну, связывается с агрессивностью.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«красная девица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Красный прежде всего – цвет опасности, запрета: 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50190" algn="l"/>
                        </a:tabLst>
                      </a:pP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Votre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compte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banque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dans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rouge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если вам отказывают в кредите.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Белый</a:t>
                      </a:r>
                      <a:endParaRPr lang="ru-RU" sz="18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ассоциируется с чистотой, безупречностью и чем-то добрым. 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«белая кость»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означает человека знатного происхождения.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Белый – это не только цвет невинности и чистоты, но и символ холода, пустоты.</a:t>
                      </a:r>
                    </a:p>
                    <a:p>
                      <a:pPr marL="215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Une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voix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blanche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– беззвучный, глухой голос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3014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914412"/>
              </p:ext>
            </p:extLst>
          </p:nvPr>
        </p:nvGraphicFramePr>
        <p:xfrm>
          <a:off x="107504" y="260648"/>
          <a:ext cx="8928994" cy="626984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149984"/>
                <a:gridCol w="3302881"/>
                <a:gridCol w="4476129"/>
              </a:tblGrid>
              <a:tr h="20905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Синий (голубой)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голубая кровь»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означает принадлежность знатному роду;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синяя птица»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имеет значение счастья.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Символ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прекрасной, но недостижимой мечты 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sang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bleu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– голубая кровь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67335" algn="l"/>
                        </a:tabLs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Символизирует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сильное удивление, растерянность, страх </a:t>
                      </a:r>
                    </a:p>
                    <a:p>
                      <a:pPr marL="215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ê</a:t>
                      </a: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tre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rester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bleu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разинуть рот от изумления,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растеряться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3033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Жёлтый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желторотый птенец»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употребляется в речи, когда имеют в виду молодого, наивного и неопытного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человека.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Яростный гнев и сильное раздражение </a:t>
                      </a:r>
                    </a:p>
                    <a:p>
                      <a:pPr marL="2159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40360" algn="l"/>
                          <a:tab pos="2000250" algn="l"/>
                        </a:tabLst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Aller en faire une jaunisse. 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Лопнуть от досады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014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Розовый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5A4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Позитив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«розовые очки» 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Нереальный.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Voir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vie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rose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видеть жизнь в розовом цвете, в розовых очках.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4028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серый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Скромность, таинственность.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«серый кардинал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серая мышка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0638" indent="-20638" algn="just">
                        <a:lnSpc>
                          <a:spcPct val="100000"/>
                        </a:lnSpc>
                        <a:spcAft>
                          <a:spcPts val="900"/>
                        </a:spcAft>
                        <a:tabLst>
                          <a:tab pos="180340" algn="l"/>
                          <a:tab pos="270510" algn="l"/>
                          <a:tab pos="197993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Серый цвет ассоциируется с плохим настроением и угрюмым видом. 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0638" indent="-20638" algn="just">
                        <a:lnSpc>
                          <a:spcPct val="100000"/>
                        </a:lnSpc>
                        <a:spcAft>
                          <a:spcPts val="900"/>
                        </a:spcAft>
                        <a:tabLst>
                          <a:tab pos="180340" algn="l"/>
                          <a:tab pos="270510" algn="l"/>
                          <a:tab pos="1979930" algn="l"/>
                        </a:tabLs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Faire </a:t>
                      </a: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grise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mine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–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скорчить кислую мину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5024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Зелёный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Проснувшейся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ото сна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природой. Значение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 свобода присутствует в фразеологизме -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«зелёная улица»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одной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стороны-символ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надежды, юности, с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другой-зависти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Прежде всего, связан с природой и экологией.</a:t>
                      </a:r>
                    </a:p>
                    <a:p>
                      <a:pPr marL="2159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40360" algn="l"/>
                        </a:tabLs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 </a:t>
                      </a: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vert de jalousie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позеленел от зависти.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7572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794589"/>
            <a:ext cx="87129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 в нашей жизни играет очень важную роль.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цвета является отражением национального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своеобразия.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цветообозначения в обоих языках более характерны для фразеологизмов, а не пословиц.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Языки располагают неодинаковым количеством слов для обозначения оттенков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цвета и пользуются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 неодинаково часто.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Французский язык: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язык: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88640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reflection blurRad="6350" stA="60000" endA="900" endPos="58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endParaRPr lang="ru-RU" sz="3200" b="1" dirty="0">
              <a:solidFill>
                <a:srgbClr val="002060"/>
              </a:solidFill>
              <a:effectLst>
                <a:reflection blurRad="6350" stA="60000" endA="900" endPos="58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795317" y="5853350"/>
            <a:ext cx="6905320" cy="288504"/>
            <a:chOff x="347468" y="6071592"/>
            <a:chExt cx="6905320" cy="288504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347468" y="6071592"/>
              <a:ext cx="864096" cy="288032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216623" y="6071592"/>
              <a:ext cx="864096" cy="28803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388692" y="6071592"/>
              <a:ext cx="864096" cy="28803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080719" y="6071592"/>
              <a:ext cx="864096" cy="28803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944815" y="6071592"/>
              <a:ext cx="864096" cy="288032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537171" y="6072064"/>
              <a:ext cx="864096" cy="288032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673007" y="6072064"/>
              <a:ext cx="864096" cy="288032"/>
            </a:xfrm>
            <a:prstGeom prst="rect">
              <a:avLst/>
            </a:prstGeom>
            <a:solidFill>
              <a:srgbClr val="F05A4E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808911" y="6071592"/>
              <a:ext cx="864096" cy="288032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750773" y="4746442"/>
            <a:ext cx="6917895" cy="288032"/>
            <a:chOff x="347468" y="5013176"/>
            <a:chExt cx="6917895" cy="28803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6401267" y="5013176"/>
              <a:ext cx="864096" cy="288032"/>
            </a:xfrm>
            <a:prstGeom prst="rect">
              <a:avLst/>
            </a:prstGeom>
            <a:solidFill>
              <a:srgbClr val="F05A4E"/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5524596" y="5013176"/>
              <a:ext cx="864096" cy="28803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1" name="Группа 20"/>
            <p:cNvGrpSpPr/>
            <p:nvPr/>
          </p:nvGrpSpPr>
          <p:grpSpPr>
            <a:xfrm>
              <a:off x="347468" y="5013176"/>
              <a:ext cx="5177128" cy="288032"/>
              <a:chOff x="2509697" y="4581128"/>
              <a:chExt cx="5177128" cy="288032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2509697" y="4581128"/>
                <a:ext cx="864096" cy="28803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3366345" y="4581128"/>
                <a:ext cx="864096" cy="288032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4230441" y="4581128"/>
                <a:ext cx="864096" cy="288032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5094537" y="4581128"/>
                <a:ext cx="864096" cy="288032"/>
              </a:xfrm>
              <a:prstGeom prst="rect">
                <a:avLst/>
              </a:prstGeom>
              <a:ln w="31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5958633" y="4581128"/>
                <a:ext cx="864096" cy="288032"/>
              </a:xfrm>
              <a:prstGeom prst="rect">
                <a:avLst/>
              </a:prstGeom>
              <a:solidFill>
                <a:srgbClr val="FFFF00"/>
              </a:solidFill>
              <a:ln w="31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6822729" y="4581128"/>
                <a:ext cx="864096" cy="288032"/>
              </a:xfrm>
              <a:prstGeom prst="rect">
                <a:avLst/>
              </a:prstGeom>
              <a:solidFill>
                <a:srgbClr val="00B050"/>
              </a:solidFill>
              <a:ln w="31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1506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guinarcardlo.science/pic-mir-kostuma.com/images/1/England/%D0%B6%D0%B5%D0%BD%D1%81%D0%BA%D0%B8%D0%B9%20%D0%B8%20%D0%BC%D1%83%D0%B6%D1%81%D0%BA%D0%BE%D0%B9%20%D0%BA%D0%BE%D1%81%D1%82%D1%8E%D0%BC%20%D0%90%D0%BD%D0%B3%D0%BB%D0%B8%D0%B8%2016%20%D0%B2%D0%B5%D0%BA%D0%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186" y="3709970"/>
            <a:ext cx="2918939" cy="314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fs00.infourok.ru/images/doc/239/184596/1/img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953" y="2204864"/>
            <a:ext cx="4231324" cy="317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s58.radikal.ru/i160/1202/9c/489aa77a7d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699792" cy="359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3808" y="116632"/>
            <a:ext cx="61206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«Живые бойкие нации, например французы, любят усиленные цвета; умеренные англичане и немцы любят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соломенно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красно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жёлтые цвета, к которым они относят и тёмно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синий.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750" y="5283985"/>
            <a:ext cx="62034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Нации, стремящиеся показать своё достоинство, как итальянцы, носят плащи красного цвета».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Гёте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60179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8545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974" y="332656"/>
            <a:ext cx="878497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РАБОТЫ: 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русских и французских фразеологических единиц и пословиц, содержащих элемент цветообозначения.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2974" y="2636912"/>
            <a:ext cx="88569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ИССЛЕДОВАТЕЛЬСКИЕ ЗАДАЧИ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группу фразеологических единств и пословиц, связанных с компонентом цвета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фразеологических единиц и пословиц, содержащих в своей  семантике элемент цветообозначения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специфику употребления ФЕ во французском и русском языках. </a:t>
            </a:r>
          </a:p>
        </p:txBody>
      </p:sp>
    </p:spTree>
    <p:extLst>
      <p:ext uri="{BB962C8B-B14F-4D97-AF65-F5344CB8AC3E}">
        <p14:creationId xmlns:p14="http://schemas.microsoft.com/office/powerpoint/2010/main" val="3568357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10" y="0"/>
            <a:ext cx="91236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82124" y="548680"/>
            <a:ext cx="37444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Фразеологи́зм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фразеологиче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ский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свойственное только данному языку устойчивое сочетание слов, значение которого не определяется значением входящих в него слов, взятых по отдельности.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3789040"/>
            <a:ext cx="3888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Фразеологическое  сращение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или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идиома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 семантически неделимый оборот, значение которого совершенно не выводимо из значений составляющих его компонентов.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87179"/>
            <a:ext cx="37444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малая форма народного поэтического творчества, облачённая в краткое, изречение, несущее обобщённую мысль, вывод, иносказание с дидактическим уклоном.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поговорки представляют собой сгустки народной мудрости, выражают истину, проверенную многовековой историей народа. </a:t>
            </a:r>
          </a:p>
        </p:txBody>
      </p:sp>
    </p:spTree>
    <p:extLst>
      <p:ext uri="{BB962C8B-B14F-4D97-AF65-F5344CB8AC3E}">
        <p14:creationId xmlns:p14="http://schemas.microsoft.com/office/powerpoint/2010/main" val="1878363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gic6.mycdn.me/getImage?photoId=590233951939&amp;photoType=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68630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coollady.ru/puc/4/S-P/03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4" t="8509" r="3633" b="8164"/>
          <a:stretch/>
        </p:blipFill>
        <p:spPr bwMode="auto">
          <a:xfrm>
            <a:off x="5508104" y="332656"/>
            <a:ext cx="330344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1-tub-ru.yandex.net/i?id=198461890a8abe7d4936fb718ec1c466&amp;n=33&amp;h=215&amp;w=29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51" y="3356992"/>
            <a:ext cx="439248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80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dusidusi.ru/uploads/posts/2014-07/1404663124_0_f0e83_9c621709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8027"/>
            <a:ext cx="5292080" cy="3916139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s9883.vkontakte.ru/u5722327/111550324/x_b425b2d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7" y="2320492"/>
            <a:ext cx="1548680" cy="2280265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xn--b1apaslfgal.nashaamerica.com/files/userfiles/images/0_76ec4_fefed05f_L%282%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5" y="139458"/>
            <a:ext cx="2695067" cy="1826638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v.900igr.net:10/datai/istorija/Rasselenie-slavjan/0029-020-Nechistaja-sil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357" y="2308768"/>
            <a:ext cx="1219929" cy="2291989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chitalnya.ru/upload/359/583254350349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948" y="4293096"/>
            <a:ext cx="1885944" cy="2456327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images.mreadz.com/338/337352/17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123" y="4293096"/>
            <a:ext cx="1619672" cy="2457512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www.nastol.com.ua/download.php?img=201211/1920x1200/nastol.com.ua-3618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7" y="4797152"/>
            <a:ext cx="2454081" cy="1820668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60232" y="4630847"/>
            <a:ext cx="2376264" cy="10772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СЛАВЯН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741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23" name="Группа 4122"/>
          <p:cNvGrpSpPr/>
          <p:nvPr/>
        </p:nvGrpSpPr>
        <p:grpSpPr>
          <a:xfrm>
            <a:off x="53173" y="-14696"/>
            <a:ext cx="8954993" cy="6838964"/>
            <a:chOff x="35496" y="0"/>
            <a:chExt cx="8954993" cy="6838964"/>
          </a:xfrm>
        </p:grpSpPr>
        <p:cxnSp>
          <p:nvCxnSpPr>
            <p:cNvPr id="19" name="Прямая со стрелкой 18"/>
            <p:cNvCxnSpPr/>
            <p:nvPr/>
          </p:nvCxnSpPr>
          <p:spPr>
            <a:xfrm flipV="1">
              <a:off x="2173229" y="5044800"/>
              <a:ext cx="0" cy="912030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98" name="Picture 2" descr="http://www.childpsy.ru/upload/iblock/6dc/uchstnik3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90" r="5459" b="13357"/>
            <a:stretch/>
          </p:blipFill>
          <p:spPr bwMode="auto">
            <a:xfrm>
              <a:off x="6074673" y="116631"/>
              <a:ext cx="2915816" cy="35770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7146611" y="3833651"/>
              <a:ext cx="130195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400" dirty="0" err="1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Василюк</a:t>
              </a:r>
              <a:r>
                <a:rPr lang="ru-RU" sz="1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Ф. Е.</a:t>
              </a: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91417" y="60075"/>
              <a:ext cx="1348734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активность, энергия, </a:t>
              </a:r>
            </a:p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любовь</a:t>
              </a:r>
              <a:r>
                <a: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endPara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страсть</a:t>
              </a:r>
              <a:r>
                <a: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endPara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гнев</a:t>
              </a:r>
              <a:endPara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491880" y="6083168"/>
              <a:ext cx="148643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наблюдения, </a:t>
              </a:r>
            </a:p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анализ</a:t>
              </a:r>
              <a:endPara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823535" y="1043078"/>
              <a:ext cx="21590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святость и здоровье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691680" y="0"/>
              <a:ext cx="185760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миролюбие</a:t>
              </a:r>
              <a:r>
                <a: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endPara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спокойствие</a:t>
              </a:r>
              <a:r>
                <a: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endPara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благополучие</a:t>
              </a:r>
              <a:endPara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572610" y="5310499"/>
              <a:ext cx="121315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мудрость, </a:t>
              </a:r>
              <a:endPara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верность</a:t>
              </a:r>
              <a:endPara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545988" y="5915634"/>
              <a:ext cx="1489767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тайна, </a:t>
              </a:r>
            </a:p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мистика, </a:t>
              </a:r>
            </a:p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внушаемость</a:t>
              </a:r>
              <a:endPara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508104" y="4294837"/>
              <a:ext cx="15841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тьма, мрак</a:t>
              </a:r>
              <a:r>
                <a: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endPara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траур</a:t>
              </a:r>
              <a:r>
                <a: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смерть</a:t>
              </a:r>
              <a:endPara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5496" y="5264333"/>
              <a:ext cx="132440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чистота, </a:t>
              </a:r>
            </a:p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невинность</a:t>
              </a:r>
              <a:endPara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978313" y="116631"/>
              <a:ext cx="117786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злость, </a:t>
              </a:r>
            </a:p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подлость, </a:t>
              </a:r>
            </a:p>
            <a:p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рутина</a:t>
              </a:r>
              <a:endPara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102" name="Picture 6" descr="http://files.onlyimage.com/free/full/e6f/creative-graphicscolorful-pencils-290815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799" y="1722807"/>
              <a:ext cx="5149378" cy="321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Прямая со стрелкой 13"/>
            <p:cNvCxnSpPr/>
            <p:nvPr/>
          </p:nvCxnSpPr>
          <p:spPr>
            <a:xfrm>
              <a:off x="1115616" y="1227744"/>
              <a:ext cx="576064" cy="401056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 flipV="1">
              <a:off x="3103779" y="5044801"/>
              <a:ext cx="0" cy="288032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4170602" y="1393387"/>
              <a:ext cx="0" cy="288032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 flipH="1">
              <a:off x="3275856" y="1393387"/>
              <a:ext cx="128990" cy="288032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stCxn id="5" idx="0"/>
            </p:cNvCxnSpPr>
            <p:nvPr/>
          </p:nvCxnSpPr>
          <p:spPr>
            <a:xfrm flipH="1" flipV="1">
              <a:off x="4235096" y="5044800"/>
              <a:ext cx="1" cy="1038368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 flipH="1" flipV="1">
              <a:off x="1259632" y="5044800"/>
              <a:ext cx="561039" cy="288032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flipV="1">
              <a:off x="319016" y="5044800"/>
              <a:ext cx="0" cy="288033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4" name="Прямая соединительная линия 4103"/>
            <p:cNvCxnSpPr/>
            <p:nvPr/>
          </p:nvCxnSpPr>
          <p:spPr>
            <a:xfrm>
              <a:off x="3404846" y="1393387"/>
              <a:ext cx="765755" cy="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 стрелкой 50"/>
            <p:cNvCxnSpPr/>
            <p:nvPr/>
          </p:nvCxnSpPr>
          <p:spPr>
            <a:xfrm flipH="1" flipV="1">
              <a:off x="5508104" y="4165922"/>
              <a:ext cx="504057" cy="199182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 стрелкой 51"/>
            <p:cNvCxnSpPr/>
            <p:nvPr/>
          </p:nvCxnSpPr>
          <p:spPr>
            <a:xfrm flipH="1">
              <a:off x="5148064" y="1043078"/>
              <a:ext cx="246155" cy="585722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 стрелкой 57"/>
            <p:cNvCxnSpPr/>
            <p:nvPr/>
          </p:nvCxnSpPr>
          <p:spPr>
            <a:xfrm>
              <a:off x="2450484" y="951681"/>
              <a:ext cx="0" cy="677119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Прямоугольник 3"/>
            <p:cNvSpPr/>
            <p:nvPr/>
          </p:nvSpPr>
          <p:spPr>
            <a:xfrm>
              <a:off x="1342853" y="5264333"/>
              <a:ext cx="11753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оптимизм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4387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all-languages.org.uk/uploads/images/stock%20icons/iStock_000013936670Smal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703" y="2060848"/>
            <a:ext cx="279285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116632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reflection blurRad="6350" stA="60000" endA="900" endPos="58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3200" b="1" dirty="0">
              <a:solidFill>
                <a:srgbClr val="002060"/>
              </a:solidFill>
              <a:effectLst>
                <a:reflection blurRad="6350" stA="60000" endA="900" endPos="58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7240" y="1628800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объём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выборки: </a:t>
            </a:r>
          </a:p>
          <a:p>
            <a:pPr algn="ctr"/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146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русских единиц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108 ФЕ и 38 пословицы)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182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французских единиц (162 ФЕ и 20 пословицы)</a:t>
            </a:r>
          </a:p>
        </p:txBody>
      </p:sp>
    </p:spTree>
    <p:extLst>
      <p:ext uri="{BB962C8B-B14F-4D97-AF65-F5344CB8AC3E}">
        <p14:creationId xmlns:p14="http://schemas.microsoft.com/office/powerpoint/2010/main" val="1367689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7504" y="106760"/>
            <a:ext cx="3888432" cy="1292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 №1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цвета являются наиболее употребительными?</a:t>
            </a:r>
            <a:endParaRPr kumimoji="0" lang="ru-RU" alt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7504" y="4787280"/>
            <a:ext cx="4032448" cy="16312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kumimoji="0" lang="ru-RU" alt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русском языке мы употребляем одинаково часто 3 цвета: чёрный, белый, красный. Французы  отдают предпочтение белому цвету.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113184"/>
            <a:ext cx="4572000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r>
              <a:rPr lang="ru-RU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</a:t>
            </a:r>
            <a:r>
              <a:rPr lang="ru-RU" sz="2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Цветообозначения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употребляются чаще во фразеологизмах или пословицах?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6979211"/>
              </p:ext>
            </p:extLst>
          </p:nvPr>
        </p:nvGraphicFramePr>
        <p:xfrm>
          <a:off x="4190752" y="1823616"/>
          <a:ext cx="4521200" cy="282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571243601"/>
              </p:ext>
            </p:extLst>
          </p:nvPr>
        </p:nvGraphicFramePr>
        <p:xfrm>
          <a:off x="107504" y="1844824"/>
          <a:ext cx="4032448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211960" y="4808215"/>
            <a:ext cx="4499992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русском, и во французском языках цветообозначения чаще употребляются чаще во фразеологизмах.</a:t>
            </a:r>
          </a:p>
        </p:txBody>
      </p:sp>
    </p:spTree>
    <p:extLst>
      <p:ext uri="{BB962C8B-B14F-4D97-AF65-F5344CB8AC3E}">
        <p14:creationId xmlns:p14="http://schemas.microsoft.com/office/powerpoint/2010/main" val="699588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588</Words>
  <Application>Microsoft Office PowerPoint</Application>
  <PresentationFormat>Экран (4:3)</PresentationFormat>
  <Paragraphs>131</Paragraphs>
  <Slides>13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23</cp:revision>
  <dcterms:created xsi:type="dcterms:W3CDTF">2016-03-07T19:16:50Z</dcterms:created>
  <dcterms:modified xsi:type="dcterms:W3CDTF">2016-03-08T14:43:24Z</dcterms:modified>
</cp:coreProperties>
</file>